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6" y="5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7F47F8-543E-49CC-92A1-0367C8E5CCB1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45BADF-FF2C-4DB0-8321-85EDC08510D7}">
      <dgm:prSet phldrT="[Text]" custT="1"/>
      <dgm:spPr/>
      <dgm:t>
        <a:bodyPr/>
        <a:lstStyle/>
        <a:p>
          <a:r>
            <a:rPr lang="en-US" sz="4400" dirty="0" smtClean="0"/>
            <a:t>Clinical Policy and Procedures</a:t>
          </a:r>
          <a:endParaRPr lang="en-US" sz="4400" dirty="0"/>
        </a:p>
      </dgm:t>
    </dgm:pt>
    <dgm:pt modelId="{A9B743F4-37FE-4D97-895B-A8AAB9C30467}" type="parTrans" cxnId="{627D468B-6FAE-448E-967D-C97F850CCA64}">
      <dgm:prSet/>
      <dgm:spPr/>
      <dgm:t>
        <a:bodyPr/>
        <a:lstStyle/>
        <a:p>
          <a:endParaRPr lang="en-US"/>
        </a:p>
      </dgm:t>
    </dgm:pt>
    <dgm:pt modelId="{9DA5CF1E-982C-4F8C-AF1E-891AD3E9BC85}" type="sibTrans" cxnId="{627D468B-6FAE-448E-967D-C97F850CCA64}">
      <dgm:prSet/>
      <dgm:spPr/>
      <dgm:t>
        <a:bodyPr/>
        <a:lstStyle/>
        <a:p>
          <a:endParaRPr lang="en-US"/>
        </a:p>
      </dgm:t>
    </dgm:pt>
    <dgm:pt modelId="{99FD6909-AD7D-48E5-B6C8-08D039BFB862}">
      <dgm:prSet phldrT="[Text]" custT="1"/>
      <dgm:spPr/>
      <dgm:t>
        <a:bodyPr/>
        <a:lstStyle/>
        <a:p>
          <a:r>
            <a:rPr lang="en-US" sz="2400" dirty="0" smtClean="0">
              <a:solidFill>
                <a:schemeClr val="accent1"/>
              </a:solidFill>
            </a:rPr>
            <a:t>Are located on </a:t>
          </a:r>
          <a:r>
            <a:rPr lang="en-US" sz="2400" dirty="0" smtClean="0">
              <a:solidFill>
                <a:schemeClr val="accent1"/>
              </a:solidFill>
            </a:rPr>
            <a:t>the </a:t>
          </a:r>
          <a:r>
            <a:rPr lang="en-US" sz="2400" dirty="0" smtClean="0">
              <a:solidFill>
                <a:schemeClr val="accent1"/>
              </a:solidFill>
            </a:rPr>
            <a:t>provider tab.</a:t>
          </a:r>
          <a:endParaRPr lang="en-US" sz="2400" dirty="0"/>
        </a:p>
      </dgm:t>
    </dgm:pt>
    <dgm:pt modelId="{BFCA495D-7665-40D2-8C85-F6676F25030F}" type="parTrans" cxnId="{E0421260-EED5-4665-9800-89E7B81136A2}">
      <dgm:prSet/>
      <dgm:spPr/>
      <dgm:t>
        <a:bodyPr/>
        <a:lstStyle/>
        <a:p>
          <a:endParaRPr lang="en-US"/>
        </a:p>
      </dgm:t>
    </dgm:pt>
    <dgm:pt modelId="{13BBE641-9738-41A0-8667-A593DD94C81B}" type="sibTrans" cxnId="{E0421260-EED5-4665-9800-89E7B81136A2}">
      <dgm:prSet/>
      <dgm:spPr/>
      <dgm:t>
        <a:bodyPr/>
        <a:lstStyle/>
        <a:p>
          <a:endParaRPr lang="en-US"/>
        </a:p>
      </dgm:t>
    </dgm:pt>
    <dgm:pt modelId="{98C2BDB9-70B7-4C54-A602-CD0E63735CF3}" type="pres">
      <dgm:prSet presAssocID="{547F47F8-543E-49CC-92A1-0367C8E5CCB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78451E1-E55B-4DB0-9AC4-DB4A514E574A}" type="pres">
      <dgm:prSet presAssocID="{1A45BADF-FF2C-4DB0-8321-85EDC08510D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2313F4-04F0-4DF0-9881-64AE10885A86}" type="pres">
      <dgm:prSet presAssocID="{1A45BADF-FF2C-4DB0-8321-85EDC08510D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3C3F44F-8FF9-4EBD-94BE-1D512F8B9069}" type="presOf" srcId="{1A45BADF-FF2C-4DB0-8321-85EDC08510D7}" destId="{978451E1-E55B-4DB0-9AC4-DB4A514E574A}" srcOrd="0" destOrd="0" presId="urn:microsoft.com/office/officeart/2005/8/layout/vList2"/>
    <dgm:cxn modelId="{BD00B046-76E8-40FA-B400-01196830041C}" type="presOf" srcId="{99FD6909-AD7D-48E5-B6C8-08D039BFB862}" destId="{CA2313F4-04F0-4DF0-9881-64AE10885A86}" srcOrd="0" destOrd="0" presId="urn:microsoft.com/office/officeart/2005/8/layout/vList2"/>
    <dgm:cxn modelId="{627D468B-6FAE-448E-967D-C97F850CCA64}" srcId="{547F47F8-543E-49CC-92A1-0367C8E5CCB1}" destId="{1A45BADF-FF2C-4DB0-8321-85EDC08510D7}" srcOrd="0" destOrd="0" parTransId="{A9B743F4-37FE-4D97-895B-A8AAB9C30467}" sibTransId="{9DA5CF1E-982C-4F8C-AF1E-891AD3E9BC85}"/>
    <dgm:cxn modelId="{E0421260-EED5-4665-9800-89E7B81136A2}" srcId="{1A45BADF-FF2C-4DB0-8321-85EDC08510D7}" destId="{99FD6909-AD7D-48E5-B6C8-08D039BFB862}" srcOrd="0" destOrd="0" parTransId="{BFCA495D-7665-40D2-8C85-F6676F25030F}" sibTransId="{13BBE641-9738-41A0-8667-A593DD94C81B}"/>
    <dgm:cxn modelId="{58D25AA0-C342-4811-91A7-E41D9A4B5F48}" type="presOf" srcId="{547F47F8-543E-49CC-92A1-0367C8E5CCB1}" destId="{98C2BDB9-70B7-4C54-A602-CD0E63735CF3}" srcOrd="0" destOrd="0" presId="urn:microsoft.com/office/officeart/2005/8/layout/vList2"/>
    <dgm:cxn modelId="{9934E91B-3BB7-433A-BE51-1F6FB8B959F5}" type="presParOf" srcId="{98C2BDB9-70B7-4C54-A602-CD0E63735CF3}" destId="{978451E1-E55B-4DB0-9AC4-DB4A514E574A}" srcOrd="0" destOrd="0" presId="urn:microsoft.com/office/officeart/2005/8/layout/vList2"/>
    <dgm:cxn modelId="{BC0F8D24-B500-40C1-AFE1-F5D23CD19518}" type="presParOf" srcId="{98C2BDB9-70B7-4C54-A602-CD0E63735CF3}" destId="{CA2313F4-04F0-4DF0-9881-64AE10885A8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8451E1-E55B-4DB0-9AC4-DB4A514E574A}">
      <dsp:nvSpPr>
        <dsp:cNvPr id="0" name=""/>
        <dsp:cNvSpPr/>
      </dsp:nvSpPr>
      <dsp:spPr>
        <a:xfrm>
          <a:off x="0" y="1562733"/>
          <a:ext cx="8128000" cy="1216800"/>
        </a:xfrm>
        <a:prstGeom prst="roundRect">
          <a:avLst/>
        </a:prstGeom>
        <a:blipFill rotWithShape="0">
          <a:blip xmlns:r="http://schemas.openxmlformats.org/officeDocument/2006/relationships" r:embed="rId1">
            <a:duotone>
              <a:schemeClr val="accent1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accent1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  <a:ln>
          <a:noFill/>
        </a:ln>
        <a:effectLst>
          <a:innerShdw blurRad="25400" dist="12700" dir="13500000">
            <a:srgbClr val="000000">
              <a:alpha val="45000"/>
            </a:srgbClr>
          </a:inn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Clinical Policy and Procedures</a:t>
          </a:r>
          <a:endParaRPr lang="en-US" sz="4400" kern="1200" dirty="0"/>
        </a:p>
      </dsp:txBody>
      <dsp:txXfrm>
        <a:off x="59399" y="1622132"/>
        <a:ext cx="8009202" cy="1098002"/>
      </dsp:txXfrm>
    </dsp:sp>
    <dsp:sp modelId="{CA2313F4-04F0-4DF0-9881-64AE10885A86}">
      <dsp:nvSpPr>
        <dsp:cNvPr id="0" name=""/>
        <dsp:cNvSpPr/>
      </dsp:nvSpPr>
      <dsp:spPr>
        <a:xfrm>
          <a:off x="0" y="2779533"/>
          <a:ext cx="8128000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30480" rIns="170688" bIns="3048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400" kern="1200" dirty="0" smtClean="0">
              <a:solidFill>
                <a:schemeClr val="accent1"/>
              </a:solidFill>
            </a:rPr>
            <a:t>Are located on </a:t>
          </a:r>
          <a:r>
            <a:rPr lang="en-US" sz="2400" kern="1200" dirty="0" smtClean="0">
              <a:solidFill>
                <a:schemeClr val="accent1"/>
              </a:solidFill>
            </a:rPr>
            <a:t>the </a:t>
          </a:r>
          <a:r>
            <a:rPr lang="en-US" sz="2400" kern="1200" dirty="0" smtClean="0">
              <a:solidFill>
                <a:schemeClr val="accent1"/>
              </a:solidFill>
            </a:rPr>
            <a:t>provider tab.</a:t>
          </a:r>
          <a:endParaRPr lang="en-US" sz="2400" kern="1200" dirty="0"/>
        </a:p>
      </dsp:txBody>
      <dsp:txXfrm>
        <a:off x="0" y="2779533"/>
        <a:ext cx="8128000" cy="1076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01DAB9-B0C2-4460-A4AF-C8411934F0B3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C4DC1D-6B5E-4E12-90C9-5A1EB956E7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EBF14-3BBC-4678-9D76-5B22E328DEB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857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 smtClean="0"/>
              <a:t>Step-by-Step</a:t>
            </a:r>
            <a:br>
              <a:rPr lang="en-US" sz="3200" dirty="0" smtClean="0"/>
            </a:br>
            <a:r>
              <a:rPr lang="en-US" sz="3200" dirty="0" smtClean="0"/>
              <a:t>Intensive Outpatient Staff Training Program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7240" y="3663534"/>
            <a:ext cx="6815669" cy="89554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An </a:t>
            </a:r>
            <a:r>
              <a:rPr lang="en-US" sz="2000" dirty="0" smtClean="0"/>
              <a:t>Integrated Treatment Program for Adults with Co-occurring Substance Abuse and Mental Health Disorders 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2649978" y="4495801"/>
            <a:ext cx="45944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i="1" dirty="0" smtClean="0"/>
              <a:t>Permission to use the contents for this training program are granted from SAMSHA’s  public domain. www.samsha.gov.</a:t>
            </a:r>
            <a:endParaRPr lang="en-US" sz="1100" b="1" i="1" dirty="0"/>
          </a:p>
        </p:txBody>
      </p:sp>
      <p:sp>
        <p:nvSpPr>
          <p:cNvPr id="5" name="Action Button: Forward or Next 4">
            <a:hlinkClick r:id="" action="ppaction://hlinkshowjump?jump=nextslide" highlightClick="1"/>
          </p:cNvPr>
          <p:cNvSpPr/>
          <p:nvPr/>
        </p:nvSpPr>
        <p:spPr>
          <a:xfrm>
            <a:off x="9002599" y="4901938"/>
            <a:ext cx="707010" cy="430887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ction Button: Back or Previous 7">
            <a:hlinkClick r:id="" action="ppaction://hlinkshowjump?jump=previousslide" highlightClick="1"/>
          </p:cNvPr>
          <p:cNvSpPr/>
          <p:nvPr/>
        </p:nvSpPr>
        <p:spPr>
          <a:xfrm>
            <a:off x="2438400" y="49530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657600" y="4953000"/>
            <a:ext cx="1066800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Back</a:t>
            </a:r>
            <a:endParaRPr lang="en-US" sz="1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239000" y="4953000"/>
            <a:ext cx="1371600" cy="276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Next slide</a:t>
            </a:r>
            <a:endParaRPr lang="en-US" sz="1200" b="1" dirty="0"/>
          </a:p>
        </p:txBody>
      </p:sp>
    </p:spTree>
    <p:extLst>
      <p:ext uri="{BB962C8B-B14F-4D97-AF65-F5344CB8AC3E}">
        <p14:creationId xmlns:p14="http://schemas.microsoft.com/office/powerpoint/2010/main" val="221397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WELCOME EVERYONE</a:t>
            </a:r>
            <a:br>
              <a:rPr lang="en-US" dirty="0" smtClean="0"/>
            </a:br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1" y="2556932"/>
            <a:ext cx="9400722" cy="313648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This course is designed for staff who will be working with  clients who suffer from Co-Occurring Disorders.</a:t>
            </a:r>
          </a:p>
          <a:p>
            <a:r>
              <a:rPr lang="en-US" dirty="0" smtClean="0"/>
              <a:t>This program will be using the Integrated Dual Diagnosis Treatment Model (IDDT)</a:t>
            </a:r>
          </a:p>
          <a:p>
            <a:r>
              <a:rPr lang="en-US" dirty="0" smtClean="0"/>
              <a:t>The course will be divided into 5 modules over a 5 week period.</a:t>
            </a:r>
          </a:p>
          <a:p>
            <a:r>
              <a:rPr lang="en-US" dirty="0" smtClean="0"/>
              <a:t>You will cover one module each </a:t>
            </a:r>
            <a:r>
              <a:rPr lang="en-US" dirty="0" smtClean="0"/>
              <a:t>week and as needed.</a:t>
            </a:r>
            <a:endParaRPr lang="en-US" dirty="0" smtClean="0"/>
          </a:p>
          <a:p>
            <a:r>
              <a:rPr lang="en-US" dirty="0" smtClean="0"/>
              <a:t>We will use a variety of instructional materials such as handouts, videos etc.</a:t>
            </a:r>
            <a:endParaRPr lang="en-US" dirty="0"/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0696123" y="5693418"/>
            <a:ext cx="707010" cy="364899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990600" y="57150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483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80245683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10696123" y="5693418"/>
            <a:ext cx="707010" cy="364899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990600" y="57150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65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8730" y="762001"/>
            <a:ext cx="9627868" cy="12954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Procedures for Training</a:t>
            </a:r>
            <a:endParaRPr lang="en-US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179"/>
            <a:ext cx="9324523" cy="3095722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r>
              <a:rPr lang="en-US" sz="3300" dirty="0" smtClean="0">
                <a:ln>
                  <a:solidFill>
                    <a:srgbClr val="83992A"/>
                  </a:solidFill>
                </a:ln>
              </a:rPr>
              <a:t>You will refer to policies and procedures that incorporate specific functions into clinical practice.</a:t>
            </a:r>
          </a:p>
          <a:p>
            <a:r>
              <a:rPr lang="en-US" sz="3300" dirty="0" smtClean="0">
                <a:ln>
                  <a:solidFill>
                    <a:srgbClr val="83992A"/>
                  </a:solidFill>
                </a:ln>
              </a:rPr>
              <a:t>The functions </a:t>
            </a:r>
            <a:r>
              <a:rPr lang="en-US" sz="3300" dirty="0" smtClean="0">
                <a:ln>
                  <a:solidFill>
                    <a:srgbClr val="83992A"/>
                  </a:solidFill>
                </a:ln>
                <a:solidFill>
                  <a:schemeClr val="accent1"/>
                </a:solidFill>
              </a:rPr>
              <a:t>are</a:t>
            </a:r>
            <a:r>
              <a:rPr lang="en-US" sz="3300" dirty="0" smtClean="0">
                <a:ln>
                  <a:solidFill>
                    <a:srgbClr val="83992A"/>
                  </a:solidFill>
                </a:ln>
              </a:rPr>
              <a:t> listed as:</a:t>
            </a:r>
          </a:p>
          <a:p>
            <a:pPr lvl="1"/>
            <a:r>
              <a:rPr lang="en-US" sz="3300" dirty="0" smtClean="0">
                <a:ln>
                  <a:solidFill>
                    <a:srgbClr val="83992A"/>
                  </a:solidFill>
                </a:ln>
              </a:rPr>
              <a:t>Informed Consent</a:t>
            </a:r>
          </a:p>
          <a:p>
            <a:pPr lvl="1"/>
            <a:r>
              <a:rPr lang="en-US" sz="3300" dirty="0" smtClean="0">
                <a:ln>
                  <a:solidFill>
                    <a:srgbClr val="83992A"/>
                  </a:solidFill>
                </a:ln>
              </a:rPr>
              <a:t>Consumer Safety </a:t>
            </a:r>
          </a:p>
          <a:p>
            <a:pPr lvl="1"/>
            <a:r>
              <a:rPr lang="en-US" sz="3300" dirty="0" smtClean="0">
                <a:ln>
                  <a:solidFill>
                    <a:srgbClr val="83992A"/>
                  </a:solidFill>
                </a:ln>
              </a:rPr>
              <a:t>Privacy and Confidentiality</a:t>
            </a:r>
          </a:p>
          <a:p>
            <a:pPr lvl="1"/>
            <a:r>
              <a:rPr lang="en-US" sz="3300" dirty="0" smtClean="0">
                <a:ln>
                  <a:solidFill>
                    <a:srgbClr val="83992A"/>
                  </a:solidFill>
                </a:ln>
              </a:rPr>
              <a:t>Record keeping and fees</a:t>
            </a:r>
          </a:p>
          <a:p>
            <a:pPr lvl="1"/>
            <a:r>
              <a:rPr lang="en-US" sz="3300" dirty="0" smtClean="0">
                <a:ln>
                  <a:solidFill>
                    <a:srgbClr val="83992A"/>
                  </a:solidFill>
                </a:ln>
              </a:rPr>
              <a:t>Clinical Roles and Relationships</a:t>
            </a:r>
          </a:p>
          <a:p>
            <a:pPr lvl="1"/>
            <a:r>
              <a:rPr lang="en-US" sz="3300" dirty="0" smtClean="0">
                <a:ln>
                  <a:solidFill>
                    <a:srgbClr val="83992A"/>
                  </a:solidFill>
                </a:ln>
              </a:rPr>
              <a:t>Professional Growth and Development Planning</a:t>
            </a:r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0696123" y="5693418"/>
            <a:ext cx="707010" cy="364899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990600" y="57150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534493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8730" y="762001"/>
            <a:ext cx="9627868" cy="1295400"/>
          </a:xfrm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Procedures for Training</a:t>
            </a:r>
            <a:br>
              <a:rPr lang="en-US" b="1" dirty="0" smtClean="0">
                <a:solidFill>
                  <a:schemeClr val="accent1"/>
                </a:solidFill>
              </a:rPr>
            </a:br>
            <a:r>
              <a:rPr lang="en-US" b="1" dirty="0">
                <a:solidFill>
                  <a:schemeClr val="accent1"/>
                </a:solidFill>
              </a:rPr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 C</a:t>
            </a:r>
            <a:r>
              <a:rPr lang="en-US" sz="4000" b="1" dirty="0" smtClean="0">
                <a:solidFill>
                  <a:schemeClr val="accent1"/>
                </a:solidFill>
              </a:rPr>
              <a:t>ontinued</a:t>
            </a:r>
            <a:endParaRPr lang="en-US" sz="4000" b="1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4854" y="2303813"/>
            <a:ext cx="9324523" cy="3348842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lvl="1"/>
            <a:r>
              <a:rPr lang="en-US" sz="2300" dirty="0" smtClean="0">
                <a:ln>
                  <a:solidFill>
                    <a:srgbClr val="83992A"/>
                  </a:solidFill>
                </a:ln>
              </a:rPr>
              <a:t>Professional Competence; Training, Cultural Awareness; Self-Care; and Consultation</a:t>
            </a:r>
          </a:p>
          <a:p>
            <a:pPr lvl="1"/>
            <a:r>
              <a:rPr lang="en-US" sz="2300" dirty="0" smtClean="0">
                <a:ln>
                  <a:solidFill>
                    <a:srgbClr val="83992A"/>
                  </a:solidFill>
                </a:ln>
              </a:rPr>
              <a:t>Treatment Safety and Transition Planning includes:</a:t>
            </a:r>
          </a:p>
          <a:p>
            <a:pPr lvl="2"/>
            <a:r>
              <a:rPr lang="en-US" sz="2000" dirty="0" smtClean="0">
                <a:ln>
                  <a:solidFill>
                    <a:srgbClr val="83992A"/>
                  </a:solidFill>
                </a:ln>
              </a:rPr>
              <a:t>Termination and referral</a:t>
            </a:r>
          </a:p>
          <a:p>
            <a:pPr lvl="2"/>
            <a:r>
              <a:rPr lang="en-US" sz="2000" dirty="0" smtClean="0">
                <a:ln>
                  <a:solidFill>
                    <a:srgbClr val="83992A"/>
                  </a:solidFill>
                </a:ln>
              </a:rPr>
              <a:t>End of Life Care</a:t>
            </a:r>
          </a:p>
          <a:p>
            <a:pPr lvl="2"/>
            <a:r>
              <a:rPr lang="en-US" sz="2000" dirty="0" smtClean="0">
                <a:ln>
                  <a:solidFill>
                    <a:srgbClr val="83992A"/>
                  </a:solidFill>
                </a:ln>
              </a:rPr>
              <a:t>Advanced Directives or psychiatric advanced directives(PAD)</a:t>
            </a:r>
          </a:p>
          <a:p>
            <a:pPr lvl="2"/>
            <a:r>
              <a:rPr lang="en-US" sz="2000" dirty="0" smtClean="0">
                <a:ln>
                  <a:solidFill>
                    <a:srgbClr val="83992A"/>
                  </a:solidFill>
                </a:ln>
              </a:rPr>
              <a:t>Crisis and safety planning</a:t>
            </a:r>
          </a:p>
          <a:p>
            <a:pPr lvl="2"/>
            <a:r>
              <a:rPr lang="en-US" sz="2000" dirty="0" smtClean="0">
                <a:ln>
                  <a:solidFill>
                    <a:srgbClr val="83992A"/>
                  </a:solidFill>
                </a:ln>
              </a:rPr>
              <a:t>Care Coordination</a:t>
            </a:r>
          </a:p>
          <a:p>
            <a:pPr lvl="2"/>
            <a:r>
              <a:rPr lang="en-US" sz="2000" dirty="0" smtClean="0">
                <a:ln>
                  <a:solidFill>
                    <a:srgbClr val="83992A"/>
                  </a:solidFill>
                </a:ln>
              </a:rPr>
              <a:t>Continuity of Care</a:t>
            </a:r>
          </a:p>
          <a:p>
            <a:pPr lvl="1"/>
            <a:r>
              <a:rPr lang="en-US" sz="2300" dirty="0" smtClean="0">
                <a:ln>
                  <a:solidFill>
                    <a:srgbClr val="83992A"/>
                  </a:solidFill>
                </a:ln>
              </a:rPr>
              <a:t>Assessment and Trauma Informed Clinical Practice .</a:t>
            </a:r>
          </a:p>
          <a:p>
            <a:pPr lvl="1"/>
            <a:r>
              <a:rPr lang="en-US" sz="2300" dirty="0" smtClean="0">
                <a:ln>
                  <a:solidFill>
                    <a:srgbClr val="83992A"/>
                  </a:solidFill>
                </a:ln>
              </a:rPr>
              <a:t>Ethical and Legal Issues</a:t>
            </a:r>
          </a:p>
          <a:p>
            <a:pPr lvl="1"/>
            <a:r>
              <a:rPr lang="en-US" sz="2300" dirty="0" smtClean="0">
                <a:ln>
                  <a:solidFill>
                    <a:srgbClr val="83992A"/>
                  </a:solidFill>
                </a:ln>
              </a:rPr>
              <a:t>Critical Incident Reporting</a:t>
            </a:r>
          </a:p>
        </p:txBody>
      </p:sp>
      <p:sp>
        <p:nvSpPr>
          <p:cNvPr id="4" name="Action Button: Forward or Next 3">
            <a:hlinkClick r:id="" action="ppaction://hlinkshowjump?jump=nextslide" highlightClick="1"/>
          </p:cNvPr>
          <p:cNvSpPr/>
          <p:nvPr/>
        </p:nvSpPr>
        <p:spPr>
          <a:xfrm>
            <a:off x="10696123" y="5693418"/>
            <a:ext cx="707010" cy="364899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ction Button: Back or Previous 5">
            <a:hlinkClick r:id="" action="ppaction://hlinkshowjump?jump=previousslide" highlightClick="1"/>
          </p:cNvPr>
          <p:cNvSpPr/>
          <p:nvPr/>
        </p:nvSpPr>
        <p:spPr>
          <a:xfrm>
            <a:off x="990600" y="57150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473071"/>
      </p:ext>
    </p:extLst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72506" y="762544"/>
            <a:ext cx="3354939" cy="4415246"/>
          </a:xfrm>
          <a:ln>
            <a:solidFill>
              <a:schemeClr val="tx1">
                <a:lumMod val="50000"/>
                <a:lumOff val="50000"/>
              </a:schemeClr>
            </a:solidFill>
          </a:ln>
          <a:effectLst>
            <a:glow rad="127000">
              <a:schemeClr val="accent1"/>
            </a:glow>
            <a:reflection blurRad="6350" stA="53000" endPos="35000" dir="5400000" sy="-100000" algn="bl" rotWithShape="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852055"/>
            <a:ext cx="4128656" cy="1031777"/>
          </a:xfrm>
        </p:spPr>
        <p:txBody>
          <a:bodyPr/>
          <a:lstStyle/>
          <a:p>
            <a:r>
              <a:rPr lang="en-US" smtClean="0"/>
              <a:t>Module Topics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04759" y="2259282"/>
            <a:ext cx="5167747" cy="2052945"/>
          </a:xfrm>
        </p:spPr>
        <p:txBody>
          <a:bodyPr>
            <a:normAutofit lnSpcReduction="10000"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smtClean="0"/>
              <a:t>Basic Elements and Practice Principles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mtClean="0"/>
              <a:t>Practical Knowledge of Common Substances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mtClean="0"/>
              <a:t>Stages of treatment and Core Processes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mtClean="0"/>
              <a:t>Practical skills for Integrated Treatment</a:t>
            </a:r>
          </a:p>
          <a:p>
            <a:pPr marL="342900" indent="-342900" algn="l">
              <a:buFont typeface="+mj-lt"/>
              <a:buAutoNum type="arabicPeriod"/>
            </a:pPr>
            <a:r>
              <a:rPr lang="en-US" smtClean="0"/>
              <a:t>Service Formats</a:t>
            </a:r>
          </a:p>
          <a:p>
            <a:pPr marL="342900" indent="-342900">
              <a:buFont typeface="+mj-lt"/>
              <a:buAutoNum type="arabicPeriod"/>
            </a:pPr>
            <a:endParaRPr lang="en-US" smtClean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623451" y="766354"/>
            <a:ext cx="15749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Modules</a:t>
            </a:r>
          </a:p>
        </p:txBody>
      </p:sp>
      <p:sp>
        <p:nvSpPr>
          <p:cNvPr id="8" name="Action Button: Forward or Next 7">
            <a:hlinkClick r:id="" action="ppaction://hlinkshowjump?jump=nextslide" highlightClick="1"/>
          </p:cNvPr>
          <p:cNvSpPr/>
          <p:nvPr/>
        </p:nvSpPr>
        <p:spPr>
          <a:xfrm>
            <a:off x="10744200" y="5535627"/>
            <a:ext cx="707010" cy="430887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ction Button: Back or Previous 8">
            <a:hlinkClick r:id="" action="ppaction://hlinkshowjump?jump=previousslide" highlightClick="1"/>
          </p:cNvPr>
          <p:cNvSpPr/>
          <p:nvPr/>
        </p:nvSpPr>
        <p:spPr>
          <a:xfrm>
            <a:off x="990600" y="57150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22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4410" y="899004"/>
            <a:ext cx="9614063" cy="1428560"/>
          </a:xfrm>
        </p:spPr>
        <p:txBody>
          <a:bodyPr>
            <a:normAutofit fontScale="90000"/>
            <a:scene3d>
              <a:camera prst="orthographicFront"/>
              <a:lightRig rig="threePt" dir="t"/>
            </a:scene3d>
            <a:sp3d extrusionH="57150" contourW="12700">
              <a:bevelB w="38100" h="38100"/>
              <a:extrusionClr>
                <a:schemeClr val="accent1"/>
              </a:extrusionClr>
              <a:contourClr>
                <a:schemeClr val="accent1">
                  <a:lumMod val="75000"/>
                </a:schemeClr>
              </a:contourClr>
            </a:sp3d>
          </a:bodyPr>
          <a:lstStyle/>
          <a:p>
            <a:r>
              <a:rPr lang="en-US" sz="2400" dirty="0" smtClean="0">
                <a:solidFill>
                  <a:schemeClr val="accent2">
                    <a:alpha val="68000"/>
                  </a:schemeClr>
                </a:solidFill>
              </a:rPr>
              <a:t>This completes the Program Introduction.</a:t>
            </a:r>
            <a:r>
              <a:rPr lang="en-US" sz="2400" dirty="0">
                <a:solidFill>
                  <a:schemeClr val="accent2">
                    <a:alpha val="68000"/>
                  </a:schemeClr>
                </a:solidFill>
              </a:rPr>
              <a:t/>
            </a:r>
            <a:br>
              <a:rPr lang="en-US" sz="2400" dirty="0">
                <a:solidFill>
                  <a:schemeClr val="accent2">
                    <a:alpha val="68000"/>
                  </a:schemeClr>
                </a:solidFill>
              </a:rPr>
            </a:br>
            <a:r>
              <a:rPr lang="en-US" sz="2400" dirty="0" smtClean="0">
                <a:solidFill>
                  <a:schemeClr val="accent2">
                    <a:alpha val="68000"/>
                  </a:schemeClr>
                </a:solidFill>
              </a:rPr>
              <a:t>Please proceed to Modules One through Five that cover clinical content. Administrative modules will cover regulatory requirements, forms and topics you should know.</a:t>
            </a:r>
            <a:endParaRPr lang="en-US" sz="2400" dirty="0">
              <a:solidFill>
                <a:schemeClr val="accent2">
                  <a:alpha val="68000"/>
                </a:schemeClr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1209304" y="3450219"/>
            <a:ext cx="9614063" cy="142856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 fontScale="97500"/>
            <a:scene3d>
              <a:camera prst="orthographicFront"/>
              <a:lightRig rig="threePt" dir="t"/>
            </a:scene3d>
            <a:sp3d extrusionH="57150" contourW="12700">
              <a:bevelB w="38100" h="38100"/>
              <a:extrusionClr>
                <a:schemeClr val="accent1"/>
              </a:extrusionClr>
              <a:contourClr>
                <a:schemeClr val="accent1">
                  <a:lumMod val="75000"/>
                </a:schemeClr>
              </a:contourClr>
            </a:sp3d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 cap="none">
                <a:ln w="3175" cmpd="sng"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solidFill>
                  <a:schemeClr val="accent2">
                    <a:alpha val="68000"/>
                  </a:schemeClr>
                </a:solidFill>
              </a:rPr>
              <a:t> The Clinical Supervisor is available for questions related to this content. We also welcome your feedback about your learning experience.</a:t>
            </a:r>
            <a:endParaRPr lang="en-US" sz="2400" dirty="0">
              <a:solidFill>
                <a:schemeClr val="accent2">
                  <a:alpha val="68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847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29</TotalTime>
  <Words>280</Words>
  <Application>Microsoft Office PowerPoint</Application>
  <PresentationFormat>Widescreen</PresentationFormat>
  <Paragraphs>44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Garamond</vt:lpstr>
      <vt:lpstr>Organic</vt:lpstr>
      <vt:lpstr>Step-by-Step Intensive Outpatient Staff Training Program</vt:lpstr>
      <vt:lpstr>WELCOME EVERYONE Overview</vt:lpstr>
      <vt:lpstr>PowerPoint Presentation</vt:lpstr>
      <vt:lpstr>Procedures for Training</vt:lpstr>
      <vt:lpstr>Procedures for Training   Continued</vt:lpstr>
      <vt:lpstr>Module Topics </vt:lpstr>
      <vt:lpstr>This completes the Program Introduction. Please proceed to Modules One through Five that cover clinical content. Administrative modules will cover regulatory requirements, forms and topics you should know.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Step-by-Step Intensive Outpatient Staff Training Program</dc:title>
  <dc:creator>Janice Penn</dc:creator>
  <cp:lastModifiedBy>Janice Penn</cp:lastModifiedBy>
  <cp:revision>7</cp:revision>
  <dcterms:created xsi:type="dcterms:W3CDTF">2016-06-25T22:54:34Z</dcterms:created>
  <dcterms:modified xsi:type="dcterms:W3CDTF">2016-06-26T20:41:02Z</dcterms:modified>
</cp:coreProperties>
</file>